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78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8" r:id="rId14"/>
    <p:sldId id="269" r:id="rId15"/>
    <p:sldId id="272" r:id="rId16"/>
    <p:sldId id="273" r:id="rId17"/>
    <p:sldId id="274" r:id="rId18"/>
    <p:sldId id="275" r:id="rId19"/>
    <p:sldId id="276" r:id="rId20"/>
    <p:sldId id="277" r:id="rId2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41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3/27/2019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3/27/2019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3/27/2019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3/27/2019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3/27/2019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3/27/2019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3/27/2019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3/27/2019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3/27/2019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3/27/2019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3/27/2019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3/27/2019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3/27/2019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7695" y="91441"/>
            <a:ext cx="11646130" cy="1421475"/>
          </a:xfrm>
        </p:spPr>
        <p:txBody>
          <a:bodyPr/>
          <a:lstStyle/>
          <a:p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Legislative Water Commission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15142" y="1512916"/>
            <a:ext cx="11288683" cy="5079077"/>
          </a:xfrm>
        </p:spPr>
        <p:txBody>
          <a:bodyPr>
            <a:normAutofit/>
          </a:bodyPr>
          <a:lstStyle/>
          <a:p>
            <a:r>
              <a:rPr lang="en-US" sz="3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March 18, </a:t>
            </a:r>
            <a:r>
              <a:rPr lang="en-US" sz="3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2019</a:t>
            </a:r>
          </a:p>
          <a:p>
            <a:endParaRPr lang="en-US" sz="36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3600" b="1" cap="none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Co-Chairs:	Representative Peter Fischer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3600" b="1" cap="none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Senator Bill Weber</a:t>
            </a: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en-US" sz="3600" b="1" cap="none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en-US" sz="3600" b="1" cap="none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en-US" sz="3600" b="1" cap="none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3600" b="1" cap="none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          Jim Stark, Director</a:t>
            </a:r>
            <a:endParaRPr lang="en-US" sz="3600" b="1" cap="none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4030475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History of proposed changes to the specific conductance standard</a:t>
            </a:r>
            <a:br>
              <a:rPr lang="en-US" dirty="0" smtClean="0"/>
            </a:br>
            <a:r>
              <a:rPr lang="en-US" sz="2000" dirty="0" smtClean="0"/>
              <a:t>specific conductance water quality standard</a:t>
            </a:r>
            <a:endParaRPr lang="en-US" sz="20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 smtClean="0"/>
              <a:t>Conductivity is a measure of water’s capacity to pass electrical current</a:t>
            </a:r>
          </a:p>
          <a:p>
            <a:r>
              <a:rPr lang="en-US" dirty="0" smtClean="0"/>
              <a:t>Specific conductance (</a:t>
            </a:r>
            <a:r>
              <a:rPr lang="en-US" dirty="0" err="1" smtClean="0"/>
              <a:t>sc</a:t>
            </a:r>
            <a:r>
              <a:rPr lang="en-US" dirty="0" smtClean="0"/>
              <a:t>) is a measure corrected to 25 degrees C</a:t>
            </a:r>
          </a:p>
          <a:p>
            <a:r>
              <a:rPr lang="en-US" dirty="0" err="1" smtClean="0"/>
              <a:t>Sc</a:t>
            </a:r>
            <a:r>
              <a:rPr lang="en-US" dirty="0" smtClean="0"/>
              <a:t> is used to compare waters</a:t>
            </a:r>
          </a:p>
          <a:p>
            <a:r>
              <a:rPr lang="en-US" dirty="0" smtClean="0"/>
              <a:t>Changes are an indicator of changes in quality of water</a:t>
            </a:r>
          </a:p>
          <a:p>
            <a:r>
              <a:rPr lang="en-US" dirty="0" smtClean="0"/>
              <a:t>Significant changes may be detrimental to water quality and to aquatic organisms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061154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039367"/>
          </a:xfrm>
        </p:spPr>
        <p:txBody>
          <a:bodyPr/>
          <a:lstStyle/>
          <a:p>
            <a:r>
              <a:rPr lang="en-US" dirty="0" smtClean="0"/>
              <a:t>Specific conductance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400" dirty="0" smtClean="0"/>
              <a:t>No universal standard in water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400" dirty="0" err="1" smtClean="0"/>
              <a:t>Sc</a:t>
            </a:r>
            <a:r>
              <a:rPr lang="en-US" sz="2400" dirty="0" smtClean="0"/>
              <a:t> standard, for most rivers, is 1,000 </a:t>
            </a:r>
            <a:r>
              <a:rPr lang="en-US" sz="2400" dirty="0" err="1" smtClean="0"/>
              <a:t>microsiemens</a:t>
            </a:r>
            <a:r>
              <a:rPr lang="en-US" sz="2400" dirty="0" smtClean="0"/>
              <a:t> per centimeter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400" dirty="0" smtClean="0"/>
              <a:t>Some approximate values for specific conductance: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en-US" dirty="0" smtClean="0"/>
              <a:t>Waters of Minnesota are grouped into classes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en-US" dirty="0" smtClean="0"/>
              <a:t>Within classes, standards exist for use and benefits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en-US" dirty="0" err="1" smtClean="0"/>
              <a:t>Sc</a:t>
            </a:r>
            <a:r>
              <a:rPr lang="en-US" dirty="0" smtClean="0"/>
              <a:t> standard applies to class 4 waters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en-US" dirty="0" smtClean="0"/>
              <a:t>Relates to water for irrigation 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en-US" dirty="0" smtClean="0"/>
              <a:t>Class 3 and 4 standards were adopted in the 1960’s</a:t>
            </a:r>
          </a:p>
          <a:p>
            <a:pPr marL="457200" lvl="1" indent="0">
              <a:lnSpc>
                <a:spcPct val="100000"/>
              </a:lnSpc>
              <a:spcBef>
                <a:spcPts val="0"/>
              </a:spcBef>
              <a:buNone/>
            </a:pPr>
            <a:endParaRPr lang="en-US" dirty="0" smtClean="0"/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630659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18518"/>
            <a:ext cx="10364451" cy="1167554"/>
          </a:xfrm>
        </p:spPr>
        <p:txBody>
          <a:bodyPr/>
          <a:lstStyle/>
          <a:p>
            <a:r>
              <a:rPr lang="en-US" dirty="0" smtClean="0"/>
              <a:t>Specific conductance water quality standard (part II)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1897166"/>
            <a:ext cx="10363826" cy="4230169"/>
          </a:xfrm>
        </p:spPr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 err="1" smtClean="0"/>
              <a:t>Cwa</a:t>
            </a:r>
            <a:r>
              <a:rPr lang="en-US" dirty="0" smtClean="0"/>
              <a:t> requires reviews of standards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 smtClean="0"/>
              <a:t>2008-2012 review – </a:t>
            </a:r>
            <a:r>
              <a:rPr lang="en-US" dirty="0" err="1" smtClean="0"/>
              <a:t>mpca</a:t>
            </a:r>
            <a:r>
              <a:rPr lang="en-US" dirty="0" smtClean="0"/>
              <a:t> contracted um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 smtClean="0"/>
              <a:t>Um recommended updates to the class 3 &amp; 4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 smtClean="0"/>
              <a:t>The um report was completed in 2010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 smtClean="0"/>
              <a:t>Based on those recommendations, and other factors, </a:t>
            </a:r>
            <a:r>
              <a:rPr lang="en-US" dirty="0" err="1" smtClean="0"/>
              <a:t>mpca</a:t>
            </a:r>
            <a:r>
              <a:rPr lang="en-US" dirty="0" smtClean="0"/>
              <a:t> is considering a change process to rules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 smtClean="0"/>
              <a:t>A change in the </a:t>
            </a:r>
            <a:r>
              <a:rPr lang="en-US" dirty="0" err="1" smtClean="0"/>
              <a:t>sc</a:t>
            </a:r>
            <a:r>
              <a:rPr lang="en-US" dirty="0" smtClean="0"/>
              <a:t> standard is proposed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 err="1" smtClean="0"/>
              <a:t>Mpca</a:t>
            </a:r>
            <a:r>
              <a:rPr lang="en-US" dirty="0" smtClean="0"/>
              <a:t> completed a preliminary comment period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 smtClean="0"/>
              <a:t>Comment process is </a:t>
            </a:r>
            <a:r>
              <a:rPr lang="en-US" dirty="0"/>
              <a:t>u</a:t>
            </a:r>
            <a:r>
              <a:rPr lang="en-US" dirty="0" smtClean="0"/>
              <a:t>sed to obtain input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 err="1" smtClean="0"/>
              <a:t>Mpca</a:t>
            </a:r>
            <a:r>
              <a:rPr lang="en-US" dirty="0" smtClean="0"/>
              <a:t> has provided ideas and sought feedback for rulemaking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 smtClean="0"/>
              <a:t>That process is complete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 err="1" smtClean="0"/>
              <a:t>Mpca</a:t>
            </a:r>
            <a:r>
              <a:rPr lang="en-US" dirty="0" smtClean="0"/>
              <a:t> now has a request for comments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 smtClean="0"/>
              <a:t>The formal rulemaking process begins thereafter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987739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18518"/>
            <a:ext cx="10364451" cy="842814"/>
          </a:xfrm>
        </p:spPr>
        <p:txBody>
          <a:bodyPr/>
          <a:lstStyle/>
          <a:p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13 recommendations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905228" y="1649246"/>
            <a:ext cx="10363826" cy="4913924"/>
          </a:xfrm>
        </p:spPr>
        <p:txBody>
          <a:bodyPr/>
          <a:lstStyle/>
          <a:p>
            <a:pPr marL="457200" indent="-45720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dirty="0" smtClean="0"/>
              <a:t>Inflow and infiltration – wastewater</a:t>
            </a: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dirty="0" smtClean="0"/>
              <a:t>Healthy soil/healthy water</a:t>
            </a: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dirty="0" smtClean="0"/>
              <a:t>Water infrastructure</a:t>
            </a: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dirty="0" smtClean="0"/>
              <a:t>Peer review of wastewater standards</a:t>
            </a: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dirty="0" smtClean="0"/>
              <a:t>Reducing excess chloride</a:t>
            </a: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dirty="0" smtClean="0"/>
              <a:t>Continuation of the legislative water commission</a:t>
            </a: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dirty="0" smtClean="0"/>
              <a:t>Keeping water on the land</a:t>
            </a: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dirty="0" smtClean="0"/>
              <a:t>Data, information, education, and public awareness</a:t>
            </a: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dirty="0" smtClean="0"/>
              <a:t>Preserving and protecting our lakes</a:t>
            </a: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dirty="0" smtClean="0"/>
              <a:t>Expanded source water program</a:t>
            </a: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dirty="0" smtClean="0"/>
              <a:t>Increase drinking water protection fee</a:t>
            </a: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dirty="0" smtClean="0"/>
              <a:t>Statewide water policy</a:t>
            </a: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dirty="0" smtClean="0"/>
              <a:t>Educational curriculum – water – k-12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89062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Status of lwc bills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 smtClean="0"/>
              <a:t>Most have been </a:t>
            </a:r>
            <a:r>
              <a:rPr lang="en-US" dirty="0" smtClean="0"/>
              <a:t>introduced</a:t>
            </a:r>
          </a:p>
          <a:p>
            <a:r>
              <a:rPr lang="en-US" dirty="0" smtClean="0"/>
              <a:t>All heard in the house</a:t>
            </a:r>
            <a:endParaRPr lang="en-US" dirty="0" smtClean="0"/>
          </a:p>
          <a:p>
            <a:r>
              <a:rPr lang="en-US" dirty="0" smtClean="0"/>
              <a:t>Moving forward</a:t>
            </a:r>
            <a:endParaRPr lang="en-US" dirty="0" smtClean="0"/>
          </a:p>
          <a:p>
            <a:r>
              <a:rPr lang="en-US" dirty="0" smtClean="0"/>
              <a:t>One bill heard in the </a:t>
            </a:r>
            <a:r>
              <a:rPr lang="en-US" dirty="0" smtClean="0"/>
              <a:t>senate</a:t>
            </a:r>
          </a:p>
          <a:p>
            <a:r>
              <a:rPr lang="en-US" dirty="0" smtClean="0"/>
              <a:t>Next steps and discussion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599885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Sf 2102: creation of a department of water resources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 smtClean="0"/>
              <a:t>Combines agency water responsibilities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 smtClean="0"/>
              <a:t>Proposes new laws and statutes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 smtClean="0"/>
              <a:t>Abolishes </a:t>
            </a:r>
            <a:r>
              <a:rPr lang="en-US" dirty="0" err="1" smtClean="0"/>
              <a:t>bwsr</a:t>
            </a:r>
            <a:r>
              <a:rPr lang="en-US" dirty="0" smtClean="0"/>
              <a:t>, </a:t>
            </a:r>
            <a:r>
              <a:rPr lang="en-US" dirty="0" err="1" smtClean="0"/>
              <a:t>eqb</a:t>
            </a:r>
            <a:endParaRPr lang="en-US" dirty="0" smtClean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 smtClean="0"/>
              <a:t>Background on framework – 2011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en-US" dirty="0" smtClean="0"/>
              <a:t>Um and partners addresses water governance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en-US" dirty="0" smtClean="0"/>
              <a:t>Water agencies: 20 federal, 7 state, many local evolved independently over time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en-US" dirty="0" smtClean="0"/>
              <a:t>Policy development in an additive manner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en-US" dirty="0" smtClean="0"/>
              <a:t>Recognize inefficiencies and disconnections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en-US" dirty="0" smtClean="0"/>
              <a:t>Lack of integration over natural water and political boundaries</a:t>
            </a:r>
          </a:p>
        </p:txBody>
      </p:sp>
    </p:spTree>
    <p:extLst>
      <p:ext uri="{BB962C8B-B14F-4D97-AF65-F5344CB8AC3E}">
        <p14:creationId xmlns:p14="http://schemas.microsoft.com/office/powerpoint/2010/main" val="342721526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18518"/>
            <a:ext cx="10364451" cy="842814"/>
          </a:xfrm>
        </p:spPr>
        <p:txBody>
          <a:bodyPr/>
          <a:lstStyle/>
          <a:p>
            <a:r>
              <a:rPr lang="en-US" dirty="0" smtClean="0"/>
              <a:t>Framework makes recommendations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1563880"/>
            <a:ext cx="10363826" cy="4227319"/>
          </a:xfrm>
        </p:spPr>
        <p:txBody>
          <a:bodyPr>
            <a:normAutofit/>
          </a:bodyPr>
          <a:lstStyle/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sz="2000" dirty="0" smtClean="0"/>
              <a:t>Increase </a:t>
            </a:r>
            <a:r>
              <a:rPr lang="en-US" sz="2000" dirty="0"/>
              <a:t>coordination across agencies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sz="2000" dirty="0"/>
              <a:t>Increase legislative capacity better coordination with local agencies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sz="2000" dirty="0"/>
              <a:t>Better coordination with local agencies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sz="2000" dirty="0"/>
              <a:t>Systems (watershed and aquifer) management rather than on political boundaries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sz="2000" dirty="0"/>
              <a:t>Increase ability to manage long term issues (water sustainability and climate change</a:t>
            </a:r>
            <a:r>
              <a:rPr lang="en-US" sz="2000" dirty="0" smtClean="0"/>
              <a:t>)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sz="2000" dirty="0" smtClean="0"/>
              <a:t>Water congress to review, assess statutes, rules crossing agencies and to suggest changes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sz="2000" dirty="0" smtClean="0"/>
              <a:t>Create a water sustainability act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sz="2000" dirty="0" smtClean="0"/>
              <a:t>More authority to watershed organizations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sz="2000" dirty="0" smtClean="0"/>
              <a:t>Increase agency and local coordination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sz="2000" dirty="0" smtClean="0"/>
              <a:t>develop an interagency data/information portal</a:t>
            </a:r>
            <a:endParaRPr lang="en-US" sz="20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392258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Mpca</a:t>
            </a:r>
            <a:r>
              <a:rPr lang="en-US" dirty="0" smtClean="0"/>
              <a:t> led governance evaluation - 2013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400" dirty="0" smtClean="0"/>
              <a:t>Reported to legislature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400" dirty="0" smtClean="0"/>
              <a:t>Create interagency water-management “system” – improve lateral coordination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400" dirty="0" smtClean="0"/>
              <a:t>Agencies: use resources more efficiently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400" dirty="0" smtClean="0"/>
              <a:t>Improved customer service (regional interagency customer advocate?)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400" dirty="0" smtClean="0"/>
              <a:t>Improve sustainable water management – implement 1 water/1 plan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400" dirty="0" smtClean="0"/>
              <a:t>Simplify the permit process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400" dirty="0" smtClean="0"/>
              <a:t>Increase the ability to manage long-term issues (climate change)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41248175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030821"/>
          </a:xfrm>
        </p:spPr>
        <p:txBody>
          <a:bodyPr/>
          <a:lstStyle/>
          <a:p>
            <a:r>
              <a:rPr lang="en-US" dirty="0" smtClean="0"/>
              <a:t>Some things to consider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1700614"/>
            <a:ext cx="10363826" cy="4090586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 smtClean="0"/>
              <a:t>Some recommendations are implemented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 smtClean="0"/>
              <a:t>Super agency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 smtClean="0"/>
              <a:t>Could be more efficient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 smtClean="0"/>
              <a:t>Could create a simplified permit process – regional permit advocates?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 smtClean="0"/>
              <a:t>Might reduce organizational silos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 smtClean="0"/>
              <a:t>Many laws/rules would need revision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 smtClean="0"/>
              <a:t>In some agencies, water is a component of a larger mission (Health and agriculture, for example)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 smtClean="0"/>
              <a:t>Some agencies are constrained by delegated federal authority – complicated and potential loss of federal funds?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 smtClean="0"/>
              <a:t>Wisconsin DNR is an example – regional silos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479361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Discussion and next steps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If bills are not passed, this could be a topic for LWC review and recommendations</a:t>
            </a:r>
          </a:p>
          <a:p>
            <a:pPr marL="0" indent="0">
              <a:buNone/>
            </a:pPr>
            <a:endParaRPr lang="en-US" sz="2400" dirty="0" smtClean="0"/>
          </a:p>
          <a:p>
            <a:r>
              <a:rPr lang="en-US" sz="2400" dirty="0" smtClean="0"/>
              <a:t>discussion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5284059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18518"/>
            <a:ext cx="10364451" cy="877774"/>
          </a:xfrm>
        </p:spPr>
        <p:txBody>
          <a:bodyPr>
            <a:normAutofit/>
          </a:bodyPr>
          <a:lstStyle/>
          <a:p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Agenda</a:t>
            </a:r>
            <a:endParaRPr lang="en-US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1837114"/>
            <a:ext cx="10363826" cy="4632052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Approval of </a:t>
            </a:r>
            <a:r>
              <a:rPr lang="en-US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Minutes February 11, </a:t>
            </a:r>
            <a:r>
              <a:rPr lang="en-US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2019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Welcome to new member: Senator Michael Goggin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GW </a:t>
            </a:r>
            <a:r>
              <a:rPr lang="en-US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anagement Area Progress – Jason Moeckel, MN DNR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Phosphorus in the </a:t>
            </a:r>
            <a:r>
              <a:rPr lang="en-US" cap="non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cap="none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eSueur</a:t>
            </a:r>
            <a:r>
              <a:rPr lang="en-US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River</a:t>
            </a:r>
            <a:r>
              <a:rPr lang="en-US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– Anna Baker. U of M, USGS</a:t>
            </a:r>
            <a:endParaRPr lang="en-US" cap="none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Update: Section 404 Assumption – Clean Water Act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History of proposed changes to specific conductance standard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Discussion:  Progress and next steps – LWC bills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Discussion:  Bill – Consolidated Water Agency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Proposed field tour with CWC, LCCMR, LSOHC ~ Summer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Status of other introduced water legislation</a:t>
            </a:r>
          </a:p>
          <a:p>
            <a:pPr marL="0" lvl="1" indent="230188">
              <a:lnSpc>
                <a:spcPct val="100000"/>
              </a:lnSpc>
              <a:spcBef>
                <a:spcPts val="0"/>
              </a:spcBef>
            </a:pPr>
            <a:r>
              <a:rPr lang="en-US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Scheduling meetings during session</a:t>
            </a:r>
          </a:p>
          <a:p>
            <a:pPr marL="0" lvl="1" indent="0">
              <a:lnSpc>
                <a:spcPct val="100000"/>
              </a:lnSpc>
              <a:spcBef>
                <a:spcPts val="0"/>
              </a:spcBef>
              <a:buNone/>
            </a:pPr>
            <a:endParaRPr lang="en-US" cap="none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1" indent="230188">
              <a:lnSpc>
                <a:spcPct val="100000"/>
              </a:lnSpc>
              <a:spcBef>
                <a:spcPts val="0"/>
              </a:spcBef>
            </a:pPr>
            <a:r>
              <a:rPr lang="en-US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Adjourn</a:t>
            </a:r>
          </a:p>
        </p:txBody>
      </p:sp>
    </p:spTree>
    <p:extLst>
      <p:ext uri="{BB962C8B-B14F-4D97-AF65-F5344CB8AC3E}">
        <p14:creationId xmlns:p14="http://schemas.microsoft.com/office/powerpoint/2010/main" val="85834592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Closing thoughts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 smtClean="0"/>
              <a:t>Proposed field tour with </a:t>
            </a:r>
            <a:r>
              <a:rPr lang="en-US" dirty="0" err="1" smtClean="0"/>
              <a:t>cwc</a:t>
            </a:r>
            <a:r>
              <a:rPr lang="en-US" dirty="0" smtClean="0"/>
              <a:t>, </a:t>
            </a:r>
            <a:r>
              <a:rPr lang="en-US" dirty="0" err="1" smtClean="0"/>
              <a:t>lccmr</a:t>
            </a:r>
            <a:r>
              <a:rPr lang="en-US" dirty="0" smtClean="0"/>
              <a:t>, </a:t>
            </a:r>
            <a:r>
              <a:rPr lang="en-US" dirty="0" err="1" smtClean="0"/>
              <a:t>lsohc</a:t>
            </a:r>
            <a:r>
              <a:rPr lang="en-US" dirty="0" smtClean="0"/>
              <a:t> – summer</a:t>
            </a:r>
          </a:p>
          <a:p>
            <a:r>
              <a:rPr lang="en-US" dirty="0" smtClean="0"/>
              <a:t>Spring flood update</a:t>
            </a:r>
          </a:p>
          <a:p>
            <a:r>
              <a:rPr lang="en-US" dirty="0" smtClean="0"/>
              <a:t>Next meeting: ?</a:t>
            </a:r>
          </a:p>
          <a:p>
            <a:endParaRPr lang="en-US" dirty="0"/>
          </a:p>
          <a:p>
            <a:pPr marL="0" indent="0" algn="ctr">
              <a:buNone/>
            </a:pPr>
            <a:r>
              <a:rPr lang="en-US" smtClean="0"/>
              <a:t>Thanks!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91412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12 Appointed Members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956502" y="2093627"/>
            <a:ext cx="10363826" cy="4187532"/>
          </a:xfrm>
        </p:spPr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 smtClean="0"/>
              <a:t>Representative </a:t>
            </a:r>
            <a:r>
              <a:rPr lang="en-US" dirty="0" err="1" smtClean="0"/>
              <a:t>jeff</a:t>
            </a:r>
            <a:r>
              <a:rPr lang="en-US" dirty="0" smtClean="0"/>
              <a:t> brand		</a:t>
            </a:r>
            <a:r>
              <a:rPr lang="en-US" dirty="0" err="1" smtClean="0"/>
              <a:t>dfl</a:t>
            </a:r>
            <a:r>
              <a:rPr lang="en-US" dirty="0" smtClean="0"/>
              <a:t>	district 19A	</a:t>
            </a:r>
            <a:r>
              <a:rPr lang="en-US" dirty="0" err="1" smtClean="0"/>
              <a:t>st.</a:t>
            </a:r>
            <a:r>
              <a:rPr lang="en-US" dirty="0" smtClean="0"/>
              <a:t> peter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 smtClean="0"/>
              <a:t>Senator rich </a:t>
            </a:r>
            <a:r>
              <a:rPr lang="en-US" dirty="0" err="1" smtClean="0"/>
              <a:t>draheim</a:t>
            </a:r>
            <a:r>
              <a:rPr lang="en-US" dirty="0" smtClean="0"/>
              <a:t>		</a:t>
            </a:r>
            <a:r>
              <a:rPr lang="en-US" dirty="0" err="1" smtClean="0"/>
              <a:t>gop</a:t>
            </a:r>
            <a:r>
              <a:rPr lang="en-US" dirty="0" smtClean="0"/>
              <a:t>			Madison lake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 smtClean="0"/>
              <a:t>Senator </a:t>
            </a:r>
            <a:r>
              <a:rPr lang="en-US" dirty="0" err="1" smtClean="0"/>
              <a:t>chris</a:t>
            </a:r>
            <a:r>
              <a:rPr lang="en-US" dirty="0" smtClean="0"/>
              <a:t> </a:t>
            </a:r>
            <a:r>
              <a:rPr lang="en-US" dirty="0" err="1" smtClean="0"/>
              <a:t>eaton</a:t>
            </a:r>
            <a:r>
              <a:rPr lang="en-US" dirty="0" smtClean="0"/>
              <a:t>			</a:t>
            </a:r>
            <a:r>
              <a:rPr lang="en-US" dirty="0" err="1" smtClean="0"/>
              <a:t>dfl</a:t>
            </a:r>
            <a:r>
              <a:rPr lang="en-US" dirty="0" smtClean="0"/>
              <a:t>	district 40	Brooklyn center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 smtClean="0"/>
              <a:t>Senator </a:t>
            </a:r>
            <a:r>
              <a:rPr lang="en-US" dirty="0" err="1" smtClean="0"/>
              <a:t>kent</a:t>
            </a:r>
            <a:r>
              <a:rPr lang="en-US" dirty="0" smtClean="0"/>
              <a:t> </a:t>
            </a:r>
            <a:r>
              <a:rPr lang="en-US" dirty="0" err="1" smtClean="0"/>
              <a:t>eken</a:t>
            </a:r>
            <a:r>
              <a:rPr lang="en-US" dirty="0" smtClean="0"/>
              <a:t>			</a:t>
            </a:r>
            <a:r>
              <a:rPr lang="en-US" dirty="0" err="1" smtClean="0"/>
              <a:t>dfl</a:t>
            </a:r>
            <a:r>
              <a:rPr lang="en-US" dirty="0" smtClean="0"/>
              <a:t>	district 4	twin valley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 smtClean="0"/>
              <a:t>Representative peter </a:t>
            </a:r>
            <a:r>
              <a:rPr lang="en-US" dirty="0" err="1" smtClean="0"/>
              <a:t>fischer</a:t>
            </a:r>
            <a:r>
              <a:rPr lang="en-US" dirty="0" smtClean="0"/>
              <a:t>		</a:t>
            </a:r>
            <a:r>
              <a:rPr lang="en-US" dirty="0" err="1" smtClean="0"/>
              <a:t>dfl</a:t>
            </a:r>
            <a:r>
              <a:rPr lang="en-US" dirty="0" smtClean="0"/>
              <a:t>	district 43a	Maplewood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 smtClean="0"/>
              <a:t>Senator Michael Goggin		</a:t>
            </a:r>
            <a:r>
              <a:rPr lang="en-US" dirty="0" err="1" smtClean="0"/>
              <a:t>gop</a:t>
            </a:r>
            <a:r>
              <a:rPr lang="en-US" dirty="0" smtClean="0"/>
              <a:t>	district 21	red wing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 smtClean="0"/>
              <a:t>Representative josh Heintzeman	</a:t>
            </a:r>
            <a:r>
              <a:rPr lang="en-US" dirty="0" err="1" smtClean="0"/>
              <a:t>gop</a:t>
            </a:r>
            <a:r>
              <a:rPr lang="en-US" dirty="0" smtClean="0"/>
              <a:t>	district 10a	Nisswa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 smtClean="0"/>
              <a:t>Representative </a:t>
            </a:r>
            <a:r>
              <a:rPr lang="en-US" dirty="0" err="1" smtClean="0"/>
              <a:t>todd</a:t>
            </a:r>
            <a:r>
              <a:rPr lang="en-US" dirty="0" smtClean="0"/>
              <a:t> Lippert		</a:t>
            </a:r>
            <a:r>
              <a:rPr lang="en-US" dirty="0" err="1" smtClean="0"/>
              <a:t>dfl</a:t>
            </a:r>
            <a:r>
              <a:rPr lang="en-US" dirty="0" smtClean="0"/>
              <a:t>	district 20B	</a:t>
            </a:r>
            <a:r>
              <a:rPr lang="en-US" dirty="0" err="1" smtClean="0"/>
              <a:t>northfield</a:t>
            </a:r>
            <a:endParaRPr lang="en-US" dirty="0" smtClean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 smtClean="0"/>
              <a:t>Representative john </a:t>
            </a:r>
            <a:r>
              <a:rPr lang="en-US" dirty="0" err="1" smtClean="0"/>
              <a:t>poston</a:t>
            </a:r>
            <a:r>
              <a:rPr lang="en-US" dirty="0" smtClean="0"/>
              <a:t>		</a:t>
            </a:r>
            <a:r>
              <a:rPr lang="en-US" dirty="0" err="1" smtClean="0"/>
              <a:t>gop</a:t>
            </a:r>
            <a:r>
              <a:rPr lang="en-US" dirty="0" smtClean="0"/>
              <a:t>	district 9a	lake shore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 smtClean="0"/>
              <a:t>Representative </a:t>
            </a:r>
            <a:r>
              <a:rPr lang="en-US" dirty="0" err="1" smtClean="0"/>
              <a:t>paul</a:t>
            </a:r>
            <a:r>
              <a:rPr lang="en-US" dirty="0" smtClean="0"/>
              <a:t> Torkelson	</a:t>
            </a:r>
            <a:r>
              <a:rPr lang="en-US" dirty="0" err="1" smtClean="0"/>
              <a:t>gop</a:t>
            </a:r>
            <a:r>
              <a:rPr lang="en-US" dirty="0" smtClean="0"/>
              <a:t>	district 16b	</a:t>
            </a:r>
            <a:r>
              <a:rPr lang="en-US" dirty="0" err="1" smtClean="0"/>
              <a:t>hanska</a:t>
            </a:r>
            <a:endParaRPr lang="en-US" dirty="0" smtClean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 smtClean="0"/>
              <a:t>Senator bill weber			</a:t>
            </a:r>
            <a:r>
              <a:rPr lang="en-US" dirty="0" err="1" smtClean="0"/>
              <a:t>gop</a:t>
            </a:r>
            <a:r>
              <a:rPr lang="en-US" dirty="0" smtClean="0"/>
              <a:t>	district 22	</a:t>
            </a:r>
            <a:r>
              <a:rPr lang="en-US" dirty="0" err="1" smtClean="0"/>
              <a:t>luverne</a:t>
            </a:r>
            <a:endParaRPr lang="en-US" dirty="0" smtClean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 smtClean="0"/>
              <a:t>Senator chuck </a:t>
            </a:r>
            <a:r>
              <a:rPr lang="en-US" dirty="0" err="1" smtClean="0"/>
              <a:t>wiger</a:t>
            </a:r>
            <a:r>
              <a:rPr lang="en-US" dirty="0" smtClean="0"/>
              <a:t>		</a:t>
            </a:r>
            <a:r>
              <a:rPr lang="en-US" dirty="0" err="1" smtClean="0"/>
              <a:t>dfl</a:t>
            </a:r>
            <a:r>
              <a:rPr lang="en-US" dirty="0" smtClean="0"/>
              <a:t>	district 43	Maplewood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sz="1000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39305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Update </a:t>
            </a:r>
            <a:r>
              <a:rPr lang="en-US" dirty="0" err="1" smtClean="0"/>
              <a:t>dnr</a:t>
            </a:r>
            <a:r>
              <a:rPr lang="en-US" dirty="0" smtClean="0"/>
              <a:t> groundwater management program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dirty="0" smtClean="0"/>
              <a:t>Jason Moeckel presenting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21007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New science: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dirty="0" smtClean="0"/>
              <a:t>Sources of phosphorus in the Le Sueur river</a:t>
            </a:r>
            <a:endParaRPr lang="en-US" dirty="0"/>
          </a:p>
          <a:p>
            <a:pPr marL="0" indent="0" algn="ctr">
              <a:buNone/>
            </a:pPr>
            <a:r>
              <a:rPr lang="en-US" dirty="0" smtClean="0"/>
              <a:t>Anna baker, u of m, </a:t>
            </a:r>
            <a:r>
              <a:rPr lang="en-US" dirty="0" err="1" smtClean="0"/>
              <a:t>usgs</a:t>
            </a:r>
            <a:endParaRPr lang="en-US" dirty="0" smtClean="0"/>
          </a:p>
          <a:p>
            <a:pPr marL="0" indent="0" algn="ctr">
              <a:buNone/>
            </a:pPr>
            <a:r>
              <a:rPr lang="en-US" dirty="0" smtClean="0"/>
              <a:t>Dr. Jacques </a:t>
            </a:r>
            <a:r>
              <a:rPr lang="en-US" dirty="0" err="1" smtClean="0"/>
              <a:t>finlay</a:t>
            </a:r>
            <a:r>
              <a:rPr lang="en-US" dirty="0" smtClean="0"/>
              <a:t>, u of m</a:t>
            </a:r>
          </a:p>
          <a:p>
            <a:pPr marL="0" indent="0" algn="ctr">
              <a:buNone/>
            </a:pPr>
            <a:r>
              <a:rPr lang="en-US" dirty="0" smtClean="0"/>
              <a:t>Dr. karen gran, u of m - </a:t>
            </a:r>
            <a:r>
              <a:rPr lang="en-US" dirty="0" err="1" smtClean="0"/>
              <a:t>duluth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52500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Update: section 404 assumption clean water act</a:t>
            </a:r>
            <a:br>
              <a:rPr lang="en-US" dirty="0" smtClean="0"/>
            </a:br>
            <a:r>
              <a:rPr lang="en-US" sz="1600" dirty="0" smtClean="0"/>
              <a:t>Adapted from MN inter-county association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657742"/>
            <a:ext cx="10363826" cy="3133457"/>
          </a:xfrm>
        </p:spPr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400" dirty="0" smtClean="0"/>
              <a:t>Simplifies the wetland permit process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en-US" dirty="0" smtClean="0"/>
              <a:t>One permit for projects with wetland impact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en-US" dirty="0" smtClean="0"/>
              <a:t>One regulatory agency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en-US" dirty="0" smtClean="0"/>
              <a:t>Should save time &amp; money</a:t>
            </a:r>
          </a:p>
          <a:p>
            <a:pPr marL="457200" lvl="1" indent="0">
              <a:lnSpc>
                <a:spcPct val="100000"/>
              </a:lnSpc>
              <a:spcBef>
                <a:spcPts val="0"/>
              </a:spcBef>
              <a:buNone/>
            </a:pPr>
            <a:endParaRPr lang="en-US" dirty="0" smtClean="0"/>
          </a:p>
          <a:p>
            <a:pPr marL="230188" lvl="1" indent="-230188">
              <a:lnSpc>
                <a:spcPct val="100000"/>
              </a:lnSpc>
              <a:spcBef>
                <a:spcPts val="0"/>
              </a:spcBef>
            </a:pPr>
            <a:r>
              <a:rPr lang="en-US" sz="2400" dirty="0" smtClean="0"/>
              <a:t>Little reduction in the protection and retention of wetlands</a:t>
            </a:r>
          </a:p>
          <a:p>
            <a:pPr marL="800100" lvl="2" indent="-342900">
              <a:lnSpc>
                <a:spcPct val="10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en-US" sz="1800" dirty="0" smtClean="0"/>
              <a:t>Clean water act and the state wetland conservation act will continue in effect and require appropriate mitigation of adverse wetland impacts</a:t>
            </a:r>
          </a:p>
          <a:p>
            <a:pPr marL="457200" lvl="2" indent="0">
              <a:lnSpc>
                <a:spcPct val="100000"/>
              </a:lnSpc>
              <a:spcBef>
                <a:spcPts val="0"/>
              </a:spcBef>
              <a:buNone/>
            </a:pPr>
            <a:endParaRPr lang="en-US" sz="1800" dirty="0"/>
          </a:p>
          <a:p>
            <a:pPr marL="457200" lvl="1" indent="0">
              <a:lnSpc>
                <a:spcPct val="100000"/>
              </a:lnSpc>
              <a:spcBef>
                <a:spcPts val="0"/>
              </a:spcBef>
              <a:buNone/>
            </a:pPr>
            <a:endParaRPr lang="en-US" dirty="0" smtClean="0"/>
          </a:p>
          <a:p>
            <a:pPr lvl="1">
              <a:lnSpc>
                <a:spcPct val="10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endParaRPr lang="en-US" dirty="0" smtClean="0"/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dirty="0" smtClean="0"/>
          </a:p>
          <a:p>
            <a:pPr>
              <a:spcBef>
                <a:spcPts val="0"/>
              </a:spcBef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81941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challenges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Wetlands conservation act (</a:t>
            </a:r>
            <a:r>
              <a:rPr lang="en-US" sz="2400" dirty="0" err="1" smtClean="0"/>
              <a:t>wca</a:t>
            </a:r>
            <a:r>
              <a:rPr lang="en-US" sz="2400" dirty="0" smtClean="0"/>
              <a:t>) and section 404 need to be harmonized so that they can be administered together</a:t>
            </a:r>
          </a:p>
          <a:p>
            <a:pPr marL="0" indent="0">
              <a:buNone/>
            </a:pPr>
            <a:endParaRPr lang="en-US" sz="2400" dirty="0" smtClean="0"/>
          </a:p>
          <a:p>
            <a:r>
              <a:rPr lang="en-US" sz="2400" dirty="0" smtClean="0"/>
              <a:t>Mapping of waters assumed will need to be completed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44092995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Legislation to begin the process of assumption has been introduced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 smtClean="0"/>
              <a:t>SF 962, Mathews</a:t>
            </a:r>
          </a:p>
          <a:p>
            <a:r>
              <a:rPr lang="en-US" dirty="0" err="1" smtClean="0"/>
              <a:t>Hf</a:t>
            </a:r>
            <a:r>
              <a:rPr lang="en-US" dirty="0" smtClean="0"/>
              <a:t> 1170, Ecklund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en-US" sz="1400" dirty="0" smtClean="0"/>
              <a:t>While the bills will lay the groundwork for assumption, a final application for assumption will require additional legislation sign off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endParaRPr lang="en-US" sz="1400" dirty="0"/>
          </a:p>
          <a:p>
            <a:pPr marL="342900" lvl="1" indent="-342900">
              <a:lnSpc>
                <a:spcPct val="100000"/>
              </a:lnSpc>
              <a:spcBef>
                <a:spcPts val="0"/>
              </a:spcBef>
            </a:pPr>
            <a:r>
              <a:rPr lang="en-US" sz="2000" dirty="0" smtClean="0"/>
              <a:t>Delays in legislative action may allow other states to get ahead of Minnesota in the queue for section 404 assumption</a:t>
            </a:r>
            <a:endParaRPr lang="en-US" sz="2000" dirty="0"/>
          </a:p>
          <a:p>
            <a:pPr lvl="1">
              <a:lnSpc>
                <a:spcPct val="10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312816746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133371"/>
          </a:xfrm>
        </p:spPr>
        <p:txBody>
          <a:bodyPr/>
          <a:lstStyle/>
          <a:p>
            <a:r>
              <a:rPr lang="en-US" dirty="0" smtClean="0"/>
              <a:t>Next steps in the process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1760434"/>
            <a:ext cx="10363826" cy="4030765"/>
          </a:xfrm>
        </p:spPr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600" dirty="0" smtClean="0"/>
              <a:t>Interagency coordination (</a:t>
            </a:r>
            <a:r>
              <a:rPr lang="en-US" sz="2600" dirty="0" err="1" smtClean="0"/>
              <a:t>bwsr</a:t>
            </a:r>
            <a:r>
              <a:rPr lang="en-US" sz="2600" dirty="0" smtClean="0"/>
              <a:t>, </a:t>
            </a:r>
            <a:r>
              <a:rPr lang="en-US" sz="2600" dirty="0" err="1" smtClean="0"/>
              <a:t>dnr</a:t>
            </a:r>
            <a:r>
              <a:rPr lang="en-US" sz="2600" dirty="0" smtClean="0"/>
              <a:t>, </a:t>
            </a:r>
            <a:r>
              <a:rPr lang="en-US" sz="2600" dirty="0" err="1" smtClean="0"/>
              <a:t>pca</a:t>
            </a:r>
            <a:r>
              <a:rPr lang="en-US" sz="2600" dirty="0" smtClean="0"/>
              <a:t>)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600" dirty="0" smtClean="0"/>
              <a:t>Negotiations with </a:t>
            </a:r>
            <a:r>
              <a:rPr lang="en-US" sz="2600" dirty="0" err="1" smtClean="0"/>
              <a:t>epa</a:t>
            </a:r>
            <a:endParaRPr lang="en-US" sz="2600" dirty="0" smtClean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600" dirty="0" smtClean="0"/>
              <a:t>Stakeholder outreach and coordination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600" dirty="0" smtClean="0"/>
              <a:t>Specific and targeted statute and rule changes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600" dirty="0" smtClean="0"/>
              <a:t>Funding for application development and program implementation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600" dirty="0" smtClean="0"/>
              <a:t>Budget and staffing impact analysis needed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600" b="1" dirty="0" smtClean="0"/>
              <a:t>If legislation is not passed – potential lwc recommendation topic?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dirty="0" smtClean="0"/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2550021"/>
      </p:ext>
    </p:extLst>
  </p:cSld>
  <p:clrMapOvr>
    <a:masterClrMapping/>
  </p:clrMapOvr>
</p:sld>
</file>

<file path=ppt/theme/theme1.xml><?xml version="1.0" encoding="utf-8"?>
<a:theme xmlns:a="http://schemas.openxmlformats.org/drawingml/2006/main" name="Droplet">
  <a:themeElements>
    <a:clrScheme name="Droplet">
      <a:dk1>
        <a:sysClr val="windowText" lastClr="000000"/>
      </a:dk1>
      <a:lt1>
        <a:sysClr val="window" lastClr="FFFFFF"/>
      </a:lt1>
      <a:dk2>
        <a:srgbClr val="1C647B"/>
      </a:dk2>
      <a:lt2>
        <a:srgbClr val="98B7D3"/>
      </a:lt2>
      <a:accent1>
        <a:srgbClr val="274FA4"/>
      </a:accent1>
      <a:accent2>
        <a:srgbClr val="48A8D0"/>
      </a:accent2>
      <a:accent3>
        <a:srgbClr val="53B18F"/>
      </a:accent3>
      <a:accent4>
        <a:srgbClr val="D78D38"/>
      </a:accent4>
      <a:accent5>
        <a:srgbClr val="BA3F51"/>
      </a:accent5>
      <a:accent6>
        <a:srgbClr val="AE52D9"/>
      </a:accent6>
      <a:hlink>
        <a:srgbClr val="2AA2DA"/>
      </a:hlink>
      <a:folHlink>
        <a:srgbClr val="76A3B8"/>
      </a:folHlink>
    </a:clrScheme>
    <a:fontScheme name="Drople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roplet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92000"/>
                <a:satMod val="180000"/>
                <a:lumMod val="114000"/>
              </a:schemeClr>
            </a:gs>
            <a:gs pos="100000">
              <a:schemeClr val="phClr">
                <a:shade val="92000"/>
                <a:satMod val="170000"/>
                <a:lumMod val="96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DEB094D4-7FD8-4F86-93D5-B0F1341EF58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TM04033925[[fn=Droplet]]</Template>
  <TotalTime>151</TotalTime>
  <Words>996</Words>
  <Application>Microsoft Office PowerPoint</Application>
  <PresentationFormat>Widescreen</PresentationFormat>
  <Paragraphs>167</Paragraphs>
  <Slides>20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5" baseType="lpstr">
      <vt:lpstr>Arial</vt:lpstr>
      <vt:lpstr>Courier New</vt:lpstr>
      <vt:lpstr>Times New Roman</vt:lpstr>
      <vt:lpstr>Tw Cen MT</vt:lpstr>
      <vt:lpstr>Droplet</vt:lpstr>
      <vt:lpstr>Legislative Water Commission</vt:lpstr>
      <vt:lpstr>Agenda</vt:lpstr>
      <vt:lpstr>12 Appointed Members</vt:lpstr>
      <vt:lpstr>Update dnr groundwater management program</vt:lpstr>
      <vt:lpstr>New science:</vt:lpstr>
      <vt:lpstr>Update: section 404 assumption clean water act Adapted from MN inter-county association</vt:lpstr>
      <vt:lpstr>challenges</vt:lpstr>
      <vt:lpstr>Legislation to begin the process of assumption has been introduced</vt:lpstr>
      <vt:lpstr>Next steps in the process</vt:lpstr>
      <vt:lpstr>History of proposed changes to the specific conductance standard specific conductance water quality standard</vt:lpstr>
      <vt:lpstr>Specific conductance</vt:lpstr>
      <vt:lpstr>Specific conductance water quality standard (part II)</vt:lpstr>
      <vt:lpstr>13 recommendations</vt:lpstr>
      <vt:lpstr>Status of lwc bills</vt:lpstr>
      <vt:lpstr>Sf 2102: creation of a department of water resources</vt:lpstr>
      <vt:lpstr>Framework makes recommendations</vt:lpstr>
      <vt:lpstr>Mpca led governance evaluation - 2013</vt:lpstr>
      <vt:lpstr>Some things to consider</vt:lpstr>
      <vt:lpstr>Discussion and next steps</vt:lpstr>
      <vt:lpstr>Closing thoughts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Legislative Water Commission</dc:title>
  <dc:creator>Kasey Gerkovich</dc:creator>
  <cp:lastModifiedBy>Kasey Gerkovich</cp:lastModifiedBy>
  <cp:revision>20</cp:revision>
  <dcterms:created xsi:type="dcterms:W3CDTF">2018-09-20T15:49:42Z</dcterms:created>
  <dcterms:modified xsi:type="dcterms:W3CDTF">2019-03-27T19:01:09Z</dcterms:modified>
</cp:coreProperties>
</file>