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2" r:id="rId16"/>
    <p:sldId id="273" r:id="rId17"/>
    <p:sldId id="274" r:id="rId18"/>
    <p:sldId id="275" r:id="rId19"/>
    <p:sldId id="276" r:id="rId20"/>
    <p:sldId id="277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695" y="91441"/>
            <a:ext cx="11646130" cy="1421475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Legislative Water Commission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5142" y="1512916"/>
            <a:ext cx="11288683" cy="5079077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March 18, 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</a:p>
          <a:p>
            <a:endParaRPr lang="en-US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Co-Chairs:	Representative Peter Fischer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Senator Bill Weber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3600" b="1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      Jim Stark, Director</a:t>
            </a:r>
            <a:endParaRPr lang="en-US" sz="3600" b="1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304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proposed changes to the specific conductance standard</a:t>
            </a:r>
            <a:br>
              <a:rPr lang="en-US" dirty="0" smtClean="0"/>
            </a:br>
            <a:r>
              <a:rPr lang="en-US" sz="2000" dirty="0" smtClean="0"/>
              <a:t>specific conductance water quality standard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Conductivity is a measure of water’s capacity to pass electrical current</a:t>
            </a:r>
          </a:p>
          <a:p>
            <a:r>
              <a:rPr lang="en-US" dirty="0" smtClean="0"/>
              <a:t>Specific conductance (</a:t>
            </a:r>
            <a:r>
              <a:rPr lang="en-US" dirty="0" err="1" smtClean="0"/>
              <a:t>sc</a:t>
            </a:r>
            <a:r>
              <a:rPr lang="en-US" dirty="0" smtClean="0"/>
              <a:t>) is a measure corrected to 25 degrees C</a:t>
            </a:r>
          </a:p>
          <a:p>
            <a:r>
              <a:rPr lang="en-US" dirty="0" err="1" smtClean="0"/>
              <a:t>Sc</a:t>
            </a:r>
            <a:r>
              <a:rPr lang="en-US" dirty="0" smtClean="0"/>
              <a:t> is used to compare waters</a:t>
            </a:r>
          </a:p>
          <a:p>
            <a:r>
              <a:rPr lang="en-US" dirty="0" smtClean="0"/>
              <a:t>Changes are an indicator of changes in quality of water</a:t>
            </a:r>
          </a:p>
          <a:p>
            <a:r>
              <a:rPr lang="en-US" dirty="0" smtClean="0"/>
              <a:t>Significant changes may be detrimental to water quality and to aquatic organisms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611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39367"/>
          </a:xfrm>
        </p:spPr>
        <p:txBody>
          <a:bodyPr/>
          <a:lstStyle/>
          <a:p>
            <a:r>
              <a:rPr lang="en-US" dirty="0" smtClean="0"/>
              <a:t>Specific conductance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No universal standard in water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err="1" smtClean="0"/>
              <a:t>Sc</a:t>
            </a:r>
            <a:r>
              <a:rPr lang="en-US" sz="2400" dirty="0" smtClean="0"/>
              <a:t> standard, for most rivers, is 1,000 </a:t>
            </a:r>
            <a:r>
              <a:rPr lang="en-US" sz="2400" dirty="0" err="1" smtClean="0"/>
              <a:t>microsiemens</a:t>
            </a:r>
            <a:r>
              <a:rPr lang="en-US" sz="2400" dirty="0" smtClean="0"/>
              <a:t> per centimeter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Some approximate values for specific conductance: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 smtClean="0"/>
              <a:t>Waters of Minnesota are grouped into classes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 smtClean="0"/>
              <a:t>Within classes, standards exist for use and benefits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 err="1" smtClean="0"/>
              <a:t>Sc</a:t>
            </a:r>
            <a:r>
              <a:rPr lang="en-US" dirty="0" smtClean="0"/>
              <a:t> standard applies to class 4 waters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 smtClean="0"/>
              <a:t>Relates to water for irrigation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 smtClean="0"/>
              <a:t>Class 3 and 4 standards were adopted in the 1960’s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306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167554"/>
          </a:xfrm>
        </p:spPr>
        <p:txBody>
          <a:bodyPr/>
          <a:lstStyle/>
          <a:p>
            <a:r>
              <a:rPr lang="en-US" dirty="0" smtClean="0"/>
              <a:t>Specific conductance water quality standard (part 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897166"/>
            <a:ext cx="10363826" cy="423016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 smtClean="0"/>
              <a:t>Cwa</a:t>
            </a:r>
            <a:r>
              <a:rPr lang="en-US" dirty="0" smtClean="0"/>
              <a:t> requires reviews of standards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2008-2012 review – </a:t>
            </a:r>
            <a:r>
              <a:rPr lang="en-US" dirty="0" err="1" smtClean="0"/>
              <a:t>mpca</a:t>
            </a:r>
            <a:r>
              <a:rPr lang="en-US" dirty="0" smtClean="0"/>
              <a:t> contracted um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Um recommended updates to the class 3 &amp; 4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The um report was completed in 2010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Based on those recommendations, and other factors, </a:t>
            </a:r>
            <a:r>
              <a:rPr lang="en-US" dirty="0" err="1" smtClean="0"/>
              <a:t>mpca</a:t>
            </a:r>
            <a:r>
              <a:rPr lang="en-US" dirty="0" smtClean="0"/>
              <a:t> is considering a change process to rules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 change in the </a:t>
            </a:r>
            <a:r>
              <a:rPr lang="en-US" dirty="0" err="1" smtClean="0"/>
              <a:t>sc</a:t>
            </a:r>
            <a:r>
              <a:rPr lang="en-US" dirty="0" smtClean="0"/>
              <a:t> standard is proposed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 smtClean="0"/>
              <a:t>Mpca</a:t>
            </a:r>
            <a:r>
              <a:rPr lang="en-US" dirty="0" smtClean="0"/>
              <a:t> completed a preliminary comment period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Comment process is </a:t>
            </a:r>
            <a:r>
              <a:rPr lang="en-US" dirty="0"/>
              <a:t>u</a:t>
            </a:r>
            <a:r>
              <a:rPr lang="en-US" dirty="0" smtClean="0"/>
              <a:t>sed to obtain input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 smtClean="0"/>
              <a:t>Mpca</a:t>
            </a:r>
            <a:r>
              <a:rPr lang="en-US" dirty="0" smtClean="0"/>
              <a:t> has provided ideas and sought feedback for rulemaking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That process is complete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 smtClean="0"/>
              <a:t>Mpca</a:t>
            </a:r>
            <a:r>
              <a:rPr lang="en-US" dirty="0" smtClean="0"/>
              <a:t> now has a request for comments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The formal rulemaking process begins thereafter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877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42814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recommendations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05228" y="1649246"/>
            <a:ext cx="10363826" cy="4913924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Inflow and infiltration – wastewater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Healthy soil/healthy water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Water infrastructure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Peer review of wastewater standards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Reducing excess chloride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Continuation of the legislative water commission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Keeping water on the land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Data, information, education, and public awareness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Preserving and protecting our lakes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Expanded source water program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Increase drinking water protection fee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Statewide water policy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Educational curriculum – water – k-12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90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lwc bills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Most have been </a:t>
            </a:r>
            <a:r>
              <a:rPr lang="en-US" dirty="0" smtClean="0"/>
              <a:t>introduced</a:t>
            </a:r>
          </a:p>
          <a:p>
            <a:r>
              <a:rPr lang="en-US" dirty="0" smtClean="0"/>
              <a:t>All heard in the house</a:t>
            </a:r>
            <a:endParaRPr lang="en-US" dirty="0" smtClean="0"/>
          </a:p>
          <a:p>
            <a:r>
              <a:rPr lang="en-US" dirty="0" smtClean="0"/>
              <a:t>Moving forward</a:t>
            </a:r>
            <a:endParaRPr lang="en-US" dirty="0" smtClean="0"/>
          </a:p>
          <a:p>
            <a:r>
              <a:rPr lang="en-US" dirty="0" smtClean="0"/>
              <a:t>One bill heard in the </a:t>
            </a:r>
            <a:r>
              <a:rPr lang="en-US" dirty="0" smtClean="0"/>
              <a:t>senate</a:t>
            </a:r>
          </a:p>
          <a:p>
            <a:r>
              <a:rPr lang="en-US" dirty="0" smtClean="0"/>
              <a:t>Next steps and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998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Sf 2102: creation of a department of water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Combines agency water responsibilities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Proposes new laws and statutes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Abolishes </a:t>
            </a:r>
            <a:r>
              <a:rPr lang="en-US" dirty="0" err="1" smtClean="0"/>
              <a:t>bwsr</a:t>
            </a:r>
            <a:r>
              <a:rPr lang="en-US" dirty="0" smtClean="0"/>
              <a:t>, </a:t>
            </a:r>
            <a:r>
              <a:rPr lang="en-US" dirty="0" err="1" smtClean="0"/>
              <a:t>eqb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Background on framework – 2011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 smtClean="0"/>
              <a:t>Um and partners addresses water governance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 smtClean="0"/>
              <a:t>Water agencies: 20 federal, 7 state, many local evolved independently over time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 smtClean="0"/>
              <a:t>Policy development in an additive manner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 smtClean="0"/>
              <a:t>Recognize inefficiencies and disconnections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 smtClean="0"/>
              <a:t>Lack of integration over natural water and political boundaries</a:t>
            </a:r>
          </a:p>
        </p:txBody>
      </p:sp>
    </p:spTree>
    <p:extLst>
      <p:ext uri="{BB962C8B-B14F-4D97-AF65-F5344CB8AC3E}">
        <p14:creationId xmlns:p14="http://schemas.microsoft.com/office/powerpoint/2010/main" val="3427215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42814"/>
          </a:xfrm>
        </p:spPr>
        <p:txBody>
          <a:bodyPr/>
          <a:lstStyle/>
          <a:p>
            <a:r>
              <a:rPr lang="en-US" dirty="0" smtClean="0"/>
              <a:t>Framework makes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3880"/>
            <a:ext cx="10363826" cy="4227319"/>
          </a:xfrm>
        </p:spPr>
        <p:txBody>
          <a:bodyPr>
            <a:normAutofit/>
          </a:bodyPr>
          <a:lstStyle/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Increase </a:t>
            </a:r>
            <a:r>
              <a:rPr lang="en-US" sz="2000" dirty="0"/>
              <a:t>coordination across agencies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Increase legislative capacity better coordination with local agencies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Better coordination with local agencies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Systems (watershed and aquifer) management rather than on political boundaries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Increase ability to manage long term issues (water sustainability and climate change</a:t>
            </a:r>
            <a:r>
              <a:rPr lang="en-US" sz="2000" dirty="0" smtClean="0"/>
              <a:t>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Water congress to review, assess statutes, rules crossing agencies and to suggest changes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Create a water sustainability act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More authority to watershed organizations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Increase agency and local coordination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develop an interagency data/information portal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9225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Mpca</a:t>
            </a:r>
            <a:r>
              <a:rPr lang="en-US" dirty="0" smtClean="0"/>
              <a:t> led governance evaluation - 2013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Reported to legislature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Create interagency water-management “system” – improve lateral coordination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Agencies: use resources more efficiently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Improved customer service (regional interagency customer advocate?)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Improve sustainable water management – implement 1 water/1 plan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Simplify the permit process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Increase the ability to manage long-term issues (climate change)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124817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30821"/>
          </a:xfrm>
        </p:spPr>
        <p:txBody>
          <a:bodyPr/>
          <a:lstStyle/>
          <a:p>
            <a:r>
              <a:rPr lang="en-US" dirty="0" smtClean="0"/>
              <a:t>Some things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00614"/>
            <a:ext cx="10363826" cy="409058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Some recommendations are implemented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Super agency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Could be more efficient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Could create a simplified permit process – regional permit advocates?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Might reduce organizational silos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Many laws/rules would need revision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In some agencies, water is a component of a larger mission (Health and agriculture, for example)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Some agencies are constrained by delegated federal authority – complicated and potential loss of federal funds?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Wisconsin DNR is an example – regional silos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7936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and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If bills are not passed, this could be a topic for LWC review and recommendations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discussion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28405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77774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837114"/>
            <a:ext cx="10363826" cy="463205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Approval of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Minutes February 11,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Welcome to new member: Senator Michael Goggin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GW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anagement Area Progress – Jason Moeckel, MN DNR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Phosphorus in the </a:t>
            </a:r>
            <a:r>
              <a:rPr lang="en-US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eSueur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River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Anna Baker. U of M, USGS</a:t>
            </a: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Update: Section 404 Assumption – Clean Water Act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History of proposed changes to specific conductance standard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Discussion:  Progress and next steps – LWC bills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Discussion:  Bill – Consolidated Water Agency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field tour with CWC, LCCMR, LSOHC ~ Summer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Status of other introduced water legislation</a:t>
            </a:r>
          </a:p>
          <a:p>
            <a:pPr marL="0" lvl="1" indent="230188"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Scheduling meetings during session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230188"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Adjourn</a:t>
            </a:r>
          </a:p>
        </p:txBody>
      </p:sp>
    </p:spTree>
    <p:extLst>
      <p:ext uri="{BB962C8B-B14F-4D97-AF65-F5344CB8AC3E}">
        <p14:creationId xmlns:p14="http://schemas.microsoft.com/office/powerpoint/2010/main" val="8583459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Proposed field tour with </a:t>
            </a:r>
            <a:r>
              <a:rPr lang="en-US" dirty="0" err="1" smtClean="0"/>
              <a:t>cwc</a:t>
            </a:r>
            <a:r>
              <a:rPr lang="en-US" dirty="0" smtClean="0"/>
              <a:t>, </a:t>
            </a:r>
            <a:r>
              <a:rPr lang="en-US" dirty="0" err="1" smtClean="0"/>
              <a:t>lccmr</a:t>
            </a:r>
            <a:r>
              <a:rPr lang="en-US" dirty="0" smtClean="0"/>
              <a:t>, </a:t>
            </a:r>
            <a:r>
              <a:rPr lang="en-US" dirty="0" err="1" smtClean="0"/>
              <a:t>lsohc</a:t>
            </a:r>
            <a:r>
              <a:rPr lang="en-US" dirty="0" smtClean="0"/>
              <a:t> – summer</a:t>
            </a:r>
          </a:p>
          <a:p>
            <a:r>
              <a:rPr lang="en-US" dirty="0" smtClean="0"/>
              <a:t>Spring flood update</a:t>
            </a:r>
          </a:p>
          <a:p>
            <a:r>
              <a:rPr lang="en-US" dirty="0" smtClean="0"/>
              <a:t>Next meeting: ?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mtClean="0"/>
              <a:t>Thanks!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141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 Appointed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56502" y="2093627"/>
            <a:ext cx="10363826" cy="418753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Representative </a:t>
            </a:r>
            <a:r>
              <a:rPr lang="en-US" dirty="0" err="1" smtClean="0"/>
              <a:t>jeff</a:t>
            </a:r>
            <a:r>
              <a:rPr lang="en-US" dirty="0" smtClean="0"/>
              <a:t> brand		</a:t>
            </a:r>
            <a:r>
              <a:rPr lang="en-US" dirty="0" err="1" smtClean="0"/>
              <a:t>dfl</a:t>
            </a:r>
            <a:r>
              <a:rPr lang="en-US" dirty="0" smtClean="0"/>
              <a:t>	district 19A	</a:t>
            </a:r>
            <a:r>
              <a:rPr lang="en-US" dirty="0" err="1" smtClean="0"/>
              <a:t>st.</a:t>
            </a:r>
            <a:r>
              <a:rPr lang="en-US" dirty="0" smtClean="0"/>
              <a:t> peter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Senator rich </a:t>
            </a:r>
            <a:r>
              <a:rPr lang="en-US" dirty="0" err="1" smtClean="0"/>
              <a:t>draheim</a:t>
            </a:r>
            <a:r>
              <a:rPr lang="en-US" dirty="0" smtClean="0"/>
              <a:t>		</a:t>
            </a:r>
            <a:r>
              <a:rPr lang="en-US" dirty="0" err="1" smtClean="0"/>
              <a:t>gop</a:t>
            </a:r>
            <a:r>
              <a:rPr lang="en-US" dirty="0" smtClean="0"/>
              <a:t>			Madison lake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Senator </a:t>
            </a:r>
            <a:r>
              <a:rPr lang="en-US" dirty="0" err="1" smtClean="0"/>
              <a:t>chris</a:t>
            </a:r>
            <a:r>
              <a:rPr lang="en-US" dirty="0" smtClean="0"/>
              <a:t> </a:t>
            </a:r>
            <a:r>
              <a:rPr lang="en-US" dirty="0" err="1" smtClean="0"/>
              <a:t>eaton</a:t>
            </a:r>
            <a:r>
              <a:rPr lang="en-US" dirty="0" smtClean="0"/>
              <a:t>			</a:t>
            </a:r>
            <a:r>
              <a:rPr lang="en-US" dirty="0" err="1" smtClean="0"/>
              <a:t>dfl</a:t>
            </a:r>
            <a:r>
              <a:rPr lang="en-US" dirty="0" smtClean="0"/>
              <a:t>	district 40	Brooklyn center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Senator </a:t>
            </a:r>
            <a:r>
              <a:rPr lang="en-US" dirty="0" err="1" smtClean="0"/>
              <a:t>kent</a:t>
            </a:r>
            <a:r>
              <a:rPr lang="en-US" dirty="0" smtClean="0"/>
              <a:t> </a:t>
            </a:r>
            <a:r>
              <a:rPr lang="en-US" dirty="0" err="1" smtClean="0"/>
              <a:t>eken</a:t>
            </a:r>
            <a:r>
              <a:rPr lang="en-US" dirty="0" smtClean="0"/>
              <a:t>			</a:t>
            </a:r>
            <a:r>
              <a:rPr lang="en-US" dirty="0" err="1" smtClean="0"/>
              <a:t>dfl</a:t>
            </a:r>
            <a:r>
              <a:rPr lang="en-US" dirty="0" smtClean="0"/>
              <a:t>	district 4	twin valley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Representative peter </a:t>
            </a:r>
            <a:r>
              <a:rPr lang="en-US" dirty="0" err="1" smtClean="0"/>
              <a:t>fischer</a:t>
            </a:r>
            <a:r>
              <a:rPr lang="en-US" dirty="0" smtClean="0"/>
              <a:t>		</a:t>
            </a:r>
            <a:r>
              <a:rPr lang="en-US" dirty="0" err="1" smtClean="0"/>
              <a:t>dfl</a:t>
            </a:r>
            <a:r>
              <a:rPr lang="en-US" dirty="0" smtClean="0"/>
              <a:t>	district 43a	Maplewood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Senator Michael Goggin		</a:t>
            </a:r>
            <a:r>
              <a:rPr lang="en-US" dirty="0" err="1" smtClean="0"/>
              <a:t>gop</a:t>
            </a:r>
            <a:r>
              <a:rPr lang="en-US" dirty="0" smtClean="0"/>
              <a:t>	district 21	red wing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Representative josh Heintzeman	</a:t>
            </a:r>
            <a:r>
              <a:rPr lang="en-US" dirty="0" err="1" smtClean="0"/>
              <a:t>gop</a:t>
            </a:r>
            <a:r>
              <a:rPr lang="en-US" dirty="0" smtClean="0"/>
              <a:t>	district 10a	Nisswa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Representative </a:t>
            </a:r>
            <a:r>
              <a:rPr lang="en-US" dirty="0" err="1" smtClean="0"/>
              <a:t>todd</a:t>
            </a:r>
            <a:r>
              <a:rPr lang="en-US" dirty="0" smtClean="0"/>
              <a:t> Lippert		</a:t>
            </a:r>
            <a:r>
              <a:rPr lang="en-US" dirty="0" err="1" smtClean="0"/>
              <a:t>dfl</a:t>
            </a:r>
            <a:r>
              <a:rPr lang="en-US" dirty="0" smtClean="0"/>
              <a:t>	district 20B	</a:t>
            </a:r>
            <a:r>
              <a:rPr lang="en-US" dirty="0" err="1" smtClean="0"/>
              <a:t>northfield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Representative john </a:t>
            </a:r>
            <a:r>
              <a:rPr lang="en-US" dirty="0" err="1" smtClean="0"/>
              <a:t>poston</a:t>
            </a:r>
            <a:r>
              <a:rPr lang="en-US" dirty="0" smtClean="0"/>
              <a:t>		</a:t>
            </a:r>
            <a:r>
              <a:rPr lang="en-US" dirty="0" err="1" smtClean="0"/>
              <a:t>gop</a:t>
            </a:r>
            <a:r>
              <a:rPr lang="en-US" dirty="0" smtClean="0"/>
              <a:t>	district 9a	lake shore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Representative </a:t>
            </a:r>
            <a:r>
              <a:rPr lang="en-US" dirty="0" err="1" smtClean="0"/>
              <a:t>paul</a:t>
            </a:r>
            <a:r>
              <a:rPr lang="en-US" dirty="0" smtClean="0"/>
              <a:t> Torkelson	</a:t>
            </a:r>
            <a:r>
              <a:rPr lang="en-US" dirty="0" err="1" smtClean="0"/>
              <a:t>gop</a:t>
            </a:r>
            <a:r>
              <a:rPr lang="en-US" dirty="0" smtClean="0"/>
              <a:t>	district 16b	</a:t>
            </a:r>
            <a:r>
              <a:rPr lang="en-US" dirty="0" err="1" smtClean="0"/>
              <a:t>hanska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Senator bill weber			</a:t>
            </a:r>
            <a:r>
              <a:rPr lang="en-US" dirty="0" err="1" smtClean="0"/>
              <a:t>gop</a:t>
            </a:r>
            <a:r>
              <a:rPr lang="en-US" dirty="0" smtClean="0"/>
              <a:t>	district 22	</a:t>
            </a:r>
            <a:r>
              <a:rPr lang="en-US" dirty="0" err="1" smtClean="0"/>
              <a:t>luverne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Senator chuck </a:t>
            </a:r>
            <a:r>
              <a:rPr lang="en-US" dirty="0" err="1" smtClean="0"/>
              <a:t>wiger</a:t>
            </a:r>
            <a:r>
              <a:rPr lang="en-US" dirty="0" smtClean="0"/>
              <a:t>		</a:t>
            </a:r>
            <a:r>
              <a:rPr lang="en-US" dirty="0" err="1" smtClean="0"/>
              <a:t>dfl</a:t>
            </a:r>
            <a:r>
              <a:rPr lang="en-US" dirty="0" smtClean="0"/>
              <a:t>	district 43	Maplewood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930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</a:t>
            </a:r>
            <a:r>
              <a:rPr lang="en-US" dirty="0" err="1" smtClean="0"/>
              <a:t>dnr</a:t>
            </a:r>
            <a:r>
              <a:rPr lang="en-US" dirty="0" smtClean="0"/>
              <a:t> groundwater management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Jason Moeckel presenting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100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science: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Sources of phosphorus in the Le Sueur river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Anna baker, u of m, </a:t>
            </a:r>
            <a:r>
              <a:rPr lang="en-US" dirty="0" err="1" smtClean="0"/>
              <a:t>usgs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Dr. Jacques </a:t>
            </a:r>
            <a:r>
              <a:rPr lang="en-US" dirty="0" err="1" smtClean="0"/>
              <a:t>finlay</a:t>
            </a:r>
            <a:r>
              <a:rPr lang="en-US" dirty="0" smtClean="0"/>
              <a:t>, u of m</a:t>
            </a:r>
          </a:p>
          <a:p>
            <a:pPr marL="0" indent="0" algn="ctr">
              <a:buNone/>
            </a:pPr>
            <a:r>
              <a:rPr lang="en-US" dirty="0" smtClean="0"/>
              <a:t>Dr. karen gran, u of m - </a:t>
            </a:r>
            <a:r>
              <a:rPr lang="en-US" dirty="0" err="1" smtClean="0"/>
              <a:t>duluth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250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Update: section 404 assumption clean water act</a:t>
            </a:r>
            <a:br>
              <a:rPr lang="en-US" dirty="0" smtClean="0"/>
            </a:br>
            <a:r>
              <a:rPr lang="en-US" sz="1600" dirty="0" smtClean="0"/>
              <a:t>Adapted from MN inter-county association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657742"/>
            <a:ext cx="10363826" cy="313345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Simplifies the wetland permit process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 smtClean="0"/>
              <a:t>One permit for projects with wetland impact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 smtClean="0"/>
              <a:t>One regulatory agency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 smtClean="0"/>
              <a:t>Should save time &amp; money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230188" lvl="1" indent="-230188"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Little reduction in the protection and retention of wetlands</a:t>
            </a: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800" dirty="0" smtClean="0"/>
              <a:t>Clean water act and the state wetland conservation act will continue in effect and require appropriate mitigation of adverse wetland impacts</a:t>
            </a:r>
          </a:p>
          <a:p>
            <a:pPr marL="457200" lvl="2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/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194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Wetlands conservation act (</a:t>
            </a:r>
            <a:r>
              <a:rPr lang="en-US" sz="2400" dirty="0" err="1" smtClean="0"/>
              <a:t>wca</a:t>
            </a:r>
            <a:r>
              <a:rPr lang="en-US" sz="2400" dirty="0" smtClean="0"/>
              <a:t>) and section 404 need to be harmonized so that they can be administered together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Mapping of waters assumed will need to be completed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40929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Legislation to begin the process of assumption has been introduced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SF 962, Mathews</a:t>
            </a:r>
          </a:p>
          <a:p>
            <a:r>
              <a:rPr lang="en-US" dirty="0" err="1" smtClean="0"/>
              <a:t>Hf</a:t>
            </a:r>
            <a:r>
              <a:rPr lang="en-US" dirty="0" smtClean="0"/>
              <a:t> 1170, Ecklund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400" dirty="0" smtClean="0"/>
              <a:t>While the bills will lay the groundwork for assumption, a final application for assumption will require additional legislation sign off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en-US" sz="1400" dirty="0"/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Delays in legislative action may allow other states to get ahead of Minnesota in the queue for section 404 assumption</a:t>
            </a:r>
            <a:endParaRPr lang="en-US" sz="2000" dirty="0"/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28167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33371"/>
          </a:xfrm>
        </p:spPr>
        <p:txBody>
          <a:bodyPr/>
          <a:lstStyle/>
          <a:p>
            <a:r>
              <a:rPr lang="en-US" dirty="0" smtClean="0"/>
              <a:t>Next steps in 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60434"/>
            <a:ext cx="10363826" cy="403076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600" dirty="0" smtClean="0"/>
              <a:t>Interagency coordination (</a:t>
            </a:r>
            <a:r>
              <a:rPr lang="en-US" sz="2600" dirty="0" err="1" smtClean="0"/>
              <a:t>bwsr</a:t>
            </a:r>
            <a:r>
              <a:rPr lang="en-US" sz="2600" dirty="0" smtClean="0"/>
              <a:t>, </a:t>
            </a:r>
            <a:r>
              <a:rPr lang="en-US" sz="2600" dirty="0" err="1" smtClean="0"/>
              <a:t>dnr</a:t>
            </a:r>
            <a:r>
              <a:rPr lang="en-US" sz="2600" dirty="0" smtClean="0"/>
              <a:t>, </a:t>
            </a:r>
            <a:r>
              <a:rPr lang="en-US" sz="2600" dirty="0" err="1" smtClean="0"/>
              <a:t>pca</a:t>
            </a:r>
            <a:r>
              <a:rPr lang="en-US" sz="2600" dirty="0" smtClean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600" dirty="0" smtClean="0"/>
              <a:t>Negotiations with </a:t>
            </a:r>
            <a:r>
              <a:rPr lang="en-US" sz="2600" dirty="0" err="1" smtClean="0"/>
              <a:t>epa</a:t>
            </a:r>
            <a:endParaRPr lang="en-US" sz="26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600" dirty="0" smtClean="0"/>
              <a:t>Stakeholder outreach and coordination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600" dirty="0" smtClean="0"/>
              <a:t>Specific and targeted statute and rule changes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600" dirty="0" smtClean="0"/>
              <a:t>Funding for application development and program implementation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600" dirty="0" smtClean="0"/>
              <a:t>Budget and staffing impact analysis needed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600" b="1" dirty="0" smtClean="0"/>
              <a:t>If legislation is not passed – potential lwc recommendation topic?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550021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151</TotalTime>
  <Words>996</Words>
  <Application>Microsoft Office PowerPoint</Application>
  <PresentationFormat>Widescreen</PresentationFormat>
  <Paragraphs>167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Courier New</vt:lpstr>
      <vt:lpstr>Times New Roman</vt:lpstr>
      <vt:lpstr>Tw Cen MT</vt:lpstr>
      <vt:lpstr>Droplet</vt:lpstr>
      <vt:lpstr>Legislative Water Commission</vt:lpstr>
      <vt:lpstr>Agenda</vt:lpstr>
      <vt:lpstr>12 Appointed Members</vt:lpstr>
      <vt:lpstr>Update dnr groundwater management program</vt:lpstr>
      <vt:lpstr>New science:</vt:lpstr>
      <vt:lpstr>Update: section 404 assumption clean water act Adapted from MN inter-county association</vt:lpstr>
      <vt:lpstr>challenges</vt:lpstr>
      <vt:lpstr>Legislation to begin the process of assumption has been introduced</vt:lpstr>
      <vt:lpstr>Next steps in the process</vt:lpstr>
      <vt:lpstr>History of proposed changes to the specific conductance standard specific conductance water quality standard</vt:lpstr>
      <vt:lpstr>Specific conductance</vt:lpstr>
      <vt:lpstr>Specific conductance water quality standard (part II)</vt:lpstr>
      <vt:lpstr>13 recommendations</vt:lpstr>
      <vt:lpstr>Status of lwc bills</vt:lpstr>
      <vt:lpstr>Sf 2102: creation of a department of water resources</vt:lpstr>
      <vt:lpstr>Framework makes recommendations</vt:lpstr>
      <vt:lpstr>Mpca led governance evaluation - 2013</vt:lpstr>
      <vt:lpstr>Some things to consider</vt:lpstr>
      <vt:lpstr>Discussion and next steps</vt:lpstr>
      <vt:lpstr>Closing thoughts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Legislative Water Commission</dc:title>
  <dc:creator>Kasey Gerkovich</dc:creator>
  <cp:lastModifiedBy>Kasey Gerkovich</cp:lastModifiedBy>
  <cp:revision>20</cp:revision>
  <dcterms:created xsi:type="dcterms:W3CDTF">2018-09-20T15:49:42Z</dcterms:created>
  <dcterms:modified xsi:type="dcterms:W3CDTF">2019-03-27T19:01:09Z</dcterms:modified>
</cp:coreProperties>
</file>